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331" r:id="rId5"/>
    <p:sldId id="332" r:id="rId6"/>
    <p:sldId id="282" r:id="rId7"/>
    <p:sldId id="281" r:id="rId8"/>
    <p:sldId id="283" r:id="rId9"/>
    <p:sldId id="287" r:id="rId10"/>
    <p:sldId id="299" r:id="rId11"/>
    <p:sldId id="303" r:id="rId12"/>
    <p:sldId id="294" r:id="rId13"/>
    <p:sldId id="288" r:id="rId14"/>
    <p:sldId id="290" r:id="rId15"/>
    <p:sldId id="293" r:id="rId16"/>
    <p:sldId id="324" r:id="rId17"/>
    <p:sldId id="334" r:id="rId18"/>
    <p:sldId id="325" r:id="rId19"/>
    <p:sldId id="326" r:id="rId20"/>
    <p:sldId id="327" r:id="rId21"/>
    <p:sldId id="292" r:id="rId22"/>
    <p:sldId id="320" r:id="rId23"/>
    <p:sldId id="335" r:id="rId24"/>
    <p:sldId id="337" r:id="rId25"/>
    <p:sldId id="338" r:id="rId26"/>
    <p:sldId id="336" r:id="rId27"/>
    <p:sldId id="308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-10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356BF-4133-48CF-A8E4-FF89463DA82B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C916-B996-4524-BCBD-68FC8C473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124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9C916-B996-4524-BCBD-68FC8C473CC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168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1AFC-E606-4038-8DF8-917176A67AC0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8AF8-CA08-4A18-905A-839087B129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FD6F0-2448-4C14-955F-13C3912BFBEC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702A-80DC-47EE-A542-2FFC5670FA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FBE9-0906-425C-99E3-D18052F12750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9E16-10B4-475F-B085-8CB075F560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74D8-F49E-4A56-93C4-5F1990FE8BF6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B063-C320-4244-99F6-6D453F562B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D40F-F155-4113-AFE3-E26548700495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CB41-8B8F-4A1E-A9BF-C57CF33C4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AD0D-EE2E-4FF5-8B7C-C43E92865A44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A666-CE6C-4027-827A-D311E8FF51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396E-4B32-4EC5-AA0A-6EFF968BA2AE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D06B-31C1-49AF-BEB4-748857E581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E5CD-CA78-4735-AEBF-2CB4E9A5E278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9EBC-BE95-49C7-A157-D1A2D8906E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C7D8-8562-441A-8B9C-1C50A219BF11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AED4-9FE2-44D7-A772-1AFF569B16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736D-5F64-426C-A58F-435085FB66A8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DE900-20A0-4091-8D42-8F2AA2F38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AAA5-F377-4980-9A98-E9BDDA90F925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1C24-8AA4-4C8A-B35B-C6E033D170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C9E497-285A-4ED3-A889-F6AEB1754B25}" type="datetimeFigureOut">
              <a:rPr lang="fr-FR"/>
              <a:pPr>
                <a:defRPr/>
              </a:pPr>
              <a:t>03/04/2019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EDC323-96F6-4E78-A93E-4E0EC9A6BD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ssion.umontreal.ca/programmes-de-cycles-superieurs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dan.nguyen@umontreal.ca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ZoneTexte 3"/>
          <p:cNvSpPr txBox="1">
            <a:spLocks noChangeArrowheads="1"/>
          </p:cNvSpPr>
          <p:nvPr/>
        </p:nvSpPr>
        <p:spPr bwMode="auto">
          <a:xfrm>
            <a:off x="2303940" y="5763666"/>
            <a:ext cx="44133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Bernard Angers</a:t>
            </a:r>
          </a:p>
          <a:p>
            <a:pPr algn="ctr"/>
            <a:r>
              <a:rPr lang="fr-CA" sz="2400" dirty="0" smtClean="0">
                <a:latin typeface="Times New Roman" pitchFamily="18" charset="0"/>
                <a:cs typeface="Times New Roman" pitchFamily="18" charset="0"/>
              </a:rPr>
              <a:t>Responsable des cycles supérieurs</a:t>
            </a:r>
          </a:p>
        </p:txBody>
      </p:sp>
      <p:sp>
        <p:nvSpPr>
          <p:cNvPr id="13315" name="ZoneTexte 5"/>
          <p:cNvSpPr txBox="1">
            <a:spLocks noChangeArrowheads="1"/>
          </p:cNvSpPr>
          <p:nvPr/>
        </p:nvSpPr>
        <p:spPr bwMode="auto">
          <a:xfrm>
            <a:off x="95794" y="148198"/>
            <a:ext cx="87085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Quelques options à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connaître pour </a:t>
            </a:r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les études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aux cycles supérieurs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96" y="1994319"/>
            <a:ext cx="5276693" cy="330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1"/>
          <p:cNvSpPr txBox="1">
            <a:spLocks noChangeArrowheads="1"/>
          </p:cNvSpPr>
          <p:nvPr/>
        </p:nvSpPr>
        <p:spPr bwMode="auto">
          <a:xfrm>
            <a:off x="-8965" y="1508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qui faire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sa maîtrise ?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28625" y="2016033"/>
            <a:ext cx="82867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choix de votre projet est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important, mais à la maîtrise, le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choix de votre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superviseur est encore plus crucial car c’est elle/lui qui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vous montrera à faire de la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recherche !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i="1" dirty="0" smtClean="0">
                <a:latin typeface="Times New Roman" pitchFamily="18" charset="0"/>
                <a:cs typeface="Times New Roman" pitchFamily="18" charset="0"/>
              </a:rPr>
              <a:t>Par exemple, un professeur </a:t>
            </a:r>
            <a:r>
              <a:rPr lang="fr-CA" sz="2800" i="1" dirty="0">
                <a:latin typeface="Times New Roman" pitchFamily="18" charset="0"/>
                <a:cs typeface="Times New Roman" pitchFamily="18" charset="0"/>
              </a:rPr>
              <a:t>connu pendant le B. Sc. ou durant un </a:t>
            </a:r>
            <a:r>
              <a:rPr lang="fr-CA" sz="2800" i="1" dirty="0" smtClean="0">
                <a:latin typeface="Times New Roman" pitchFamily="18" charset="0"/>
                <a:cs typeface="Times New Roman" pitchFamily="18" charset="0"/>
              </a:rPr>
              <a:t>stage …</a:t>
            </a:r>
            <a:endParaRPr lang="fr-CA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876299" y="1474252"/>
            <a:ext cx="7400925" cy="50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-8965" y="1508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qui faire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sa maîtrise ?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Magasiner son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superviseur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41760" y="1334411"/>
            <a:ext cx="818832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Sera-t-il un tremplin pour votre carrière scientifique ?</a:t>
            </a:r>
          </a:p>
          <a:p>
            <a:pPr>
              <a:spcBef>
                <a:spcPts val="0"/>
              </a:spcBef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Stages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Congrès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Publications</a:t>
            </a:r>
          </a:p>
          <a:p>
            <a:pPr>
              <a:spcBef>
                <a:spcPts val="0"/>
              </a:spcBef>
            </a:pPr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Points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sensibles à surveiller</a:t>
            </a:r>
          </a:p>
          <a:p>
            <a:pPr>
              <a:spcBef>
                <a:spcPts val="0"/>
              </a:spcBef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Encadrement et disponibilité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Atmosphère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au laboratoire</a:t>
            </a:r>
          </a:p>
          <a:p>
            <a:pPr>
              <a:spcBef>
                <a:spcPts val="0"/>
              </a:spcBef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Genre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de travail à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accomplir,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attentes</a:t>
            </a:r>
          </a:p>
          <a:p>
            <a:pPr>
              <a:spcBef>
                <a:spcPts val="0"/>
              </a:spcBef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Délais dans les corrections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Durée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du projet proposé</a:t>
            </a:r>
          </a:p>
          <a:p>
            <a:pPr>
              <a:spcBef>
                <a:spcPts val="0"/>
              </a:spcBef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Financement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29419" y="1651654"/>
            <a:ext cx="828516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BIO2050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Stage de recherche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BIO3050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Stage de recherche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3 crédits; 135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heures de recherche pendant 1 session</a:t>
            </a:r>
          </a:p>
          <a:p>
            <a:pPr>
              <a:lnSpc>
                <a:spcPct val="150000"/>
              </a:lnSpc>
            </a:pP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Premier contact avec la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recherche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 Pour permettre de répondre à la question : suis-je fait pour la recherche ?</a:t>
            </a:r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Magasiner son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superviseur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301624" y="1383452"/>
            <a:ext cx="86328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Le cheminement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honor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12 crédits)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BIO 4000  		Communication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scientifique (3 </a:t>
            </a:r>
            <a:r>
              <a:rPr lang="fr-CA" sz="2800" dirty="0" err="1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BIO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4050-4060  	Stage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de recherche (9 </a:t>
            </a:r>
            <a:r>
              <a:rPr lang="fr-CA" sz="2800" dirty="0" err="1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 sur 2 sessions)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Conditions</a:t>
            </a: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Moyenne cumulative &gt; 3,5</a:t>
            </a: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50 crédits complétés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Porte d’entrée idéale pour la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recherche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Magasiner son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superviseur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49275" y="1684338"/>
            <a:ext cx="8285163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Bourses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d’été du 1er cycle (CRSNG)</a:t>
            </a:r>
          </a:p>
          <a:p>
            <a:pPr>
              <a:lnSpc>
                <a:spcPct val="150000"/>
              </a:lnSpc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Un montant est d’un minimum de $5 625</a:t>
            </a:r>
          </a:p>
          <a:p>
            <a:pPr>
              <a:lnSpc>
                <a:spcPct val="150000"/>
              </a:lnSpc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Durée de 16 semaines </a:t>
            </a:r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Professeur financé par le CRSNG</a:t>
            </a:r>
          </a:p>
          <a:p>
            <a:pPr>
              <a:lnSpc>
                <a:spcPct val="150000"/>
              </a:lnSpc>
            </a:pP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Annonce du concours fin décembre-début janvier</a:t>
            </a:r>
          </a:p>
          <a:p>
            <a:pPr>
              <a:lnSpc>
                <a:spcPct val="150000"/>
              </a:lnSpc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Magasiner son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superviseur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Où faire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sa maîtrise ?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89" y="1234525"/>
            <a:ext cx="5361174" cy="490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6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6009" y="1411268"/>
            <a:ext cx="828516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Même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département que votre B. Sc.</a:t>
            </a:r>
          </a:p>
          <a:p>
            <a:pPr>
              <a:spcBef>
                <a:spcPts val="1200"/>
              </a:spcBef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Même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université, mais dans un autre département</a:t>
            </a:r>
          </a:p>
          <a:p>
            <a:pPr>
              <a:spcBef>
                <a:spcPts val="1200"/>
              </a:spcBef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Au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Québec, mais dans une autre université</a:t>
            </a:r>
          </a:p>
          <a:p>
            <a:pPr>
              <a:spcBef>
                <a:spcPts val="1200"/>
              </a:spcBef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À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l’étranger (attention à ne pas confondre maîtrise et master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!!!)</a:t>
            </a:r>
          </a:p>
          <a:p>
            <a:pPr>
              <a:spcBef>
                <a:spcPts val="1200"/>
              </a:spcBef>
            </a:pP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conditions d’admission peuvent varier selon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les départements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universités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visés. Pour les programmes de l’UdeM, voir conditions et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structures  : </a:t>
            </a:r>
            <a:r>
              <a:rPr lang="fr-CA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https://admission.umontreal.ca/programmes-de-cycles-superieurs/</a:t>
            </a:r>
            <a:endParaRPr lang="fr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Où faire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sa maîtrise ?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Maîtrise en sciences biologiques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00051" y="1470025"/>
            <a:ext cx="85550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Conditions d’admission </a:t>
            </a:r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Moyenne cumulative au B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. Sc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 &gt; 3,0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***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- Avoir un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superviseur de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recherche (lettre d’invitation)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 Financement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minimum de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$13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000 / an pendant 2 ans	</a:t>
            </a:r>
          </a:p>
          <a:p>
            <a:pPr lvl="1"/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de la part de votre superviseur		</a:t>
            </a:r>
          </a:p>
          <a:p>
            <a:pPr lvl="1"/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bourse d’excellence		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9075" y="1474321"/>
            <a:ext cx="874945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Conditions d’admission de l’accès direct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Moyenne cumulative au B. Sc. &gt; 3,6</a:t>
            </a: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Avoir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un directeur de recherche (lettre d’invitation)</a:t>
            </a: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Financement de $15 000 / an pendant 3 ans</a:t>
            </a: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la part de votre superviseur			</a:t>
            </a:r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bourse d’excellence	</a:t>
            </a:r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A" sz="2800" u="sng" dirty="0" smtClean="0">
                <a:latin typeface="Times New Roman" pitchFamily="18" charset="0"/>
                <a:cs typeface="Times New Roman" pitchFamily="18" charset="0"/>
              </a:rPr>
              <a:t>Bourse </a:t>
            </a:r>
            <a:r>
              <a:rPr lang="fr-CA" sz="2800" u="sng" dirty="0">
                <a:latin typeface="Times New Roman" pitchFamily="18" charset="0"/>
                <a:cs typeface="Times New Roman" pitchFamily="18" charset="0"/>
              </a:rPr>
              <a:t>de $10 </a:t>
            </a:r>
            <a:r>
              <a:rPr lang="fr-CA" sz="2800" u="sng" dirty="0" smtClean="0">
                <a:latin typeface="Times New Roman" pitchFamily="18" charset="0"/>
                <a:cs typeface="Times New Roman" pitchFamily="18" charset="0"/>
              </a:rPr>
              <a:t>000 /an pour 3 ans offerte par </a:t>
            </a:r>
            <a:r>
              <a:rPr lang="fr-CA" sz="2800" u="sng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A" sz="2800" u="sng" dirty="0" smtClean="0">
                <a:latin typeface="Times New Roman" pitchFamily="18" charset="0"/>
                <a:cs typeface="Times New Roman" pitchFamily="18" charset="0"/>
              </a:rPr>
              <a:t>FESP</a:t>
            </a:r>
            <a:endParaRPr lang="fr-CA" sz="2800" u="sng" dirty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Doctorat en sciences biologiques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1453260" y="4846666"/>
            <a:ext cx="68786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c’est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quoi les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options aux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cycles supérieurs ?</a:t>
            </a: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pourquoi faire ca ? </a:t>
            </a: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comment y arriver efficacement ?</a:t>
            </a: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comment profiter de ce moment ?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"/>
          <a:stretch>
            <a:fillRect/>
          </a:stretch>
        </p:blipFill>
        <p:spPr bwMode="auto">
          <a:xfrm>
            <a:off x="2764609" y="1025006"/>
            <a:ext cx="350043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109728" y="150813"/>
            <a:ext cx="8878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Objectif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24621" y="1474321"/>
            <a:ext cx="84439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Alternative : le passage accéléré au PhD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Moyenne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cumulative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3,0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Avoir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un directeur de recherche</a:t>
            </a: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Financement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de $15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000 / an pendant 3 ans</a:t>
            </a: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- financement de la part de votre superviseur			- bourse d’excellence	</a:t>
            </a:r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A" sz="2800" u="sng" dirty="0" smtClean="0">
                <a:latin typeface="Times New Roman" pitchFamily="18" charset="0"/>
                <a:cs typeface="Times New Roman" pitchFamily="18" charset="0"/>
              </a:rPr>
              <a:t>Bourse de $7 000 /an pour 2 ans offerte par </a:t>
            </a:r>
            <a:r>
              <a:rPr lang="fr-CA" sz="2800" u="sng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A" sz="2800" u="sng" dirty="0" smtClean="0">
                <a:latin typeface="Times New Roman" pitchFamily="18" charset="0"/>
                <a:cs typeface="Times New Roman" pitchFamily="18" charset="0"/>
              </a:rPr>
              <a:t>FESP</a:t>
            </a:r>
            <a:endParaRPr lang="fr-CA" sz="2800" u="sng" dirty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Doctorat en sciences biologiques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Financement de la maîtrise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71785" y="1481457"/>
            <a:ext cx="82867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Les bourses du FRQNT et du CRSNG sont un excellent moyen pour votre financement durant la maîtrise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Ces bourses prestigieuses représentent non seulement un apport financier, mais également la reconnaissance de votre excellence au niveau académique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À faire à l’automne avant le début de votre programme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296106"/>
            <a:ext cx="3276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66" y="5526973"/>
            <a:ext cx="2249142" cy="99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2826" y="1952066"/>
            <a:ext cx="7929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Dans tous les cas, demandez à votre superviseur potentiel de relire votre demande pour optimiser vos chances !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i="1" dirty="0" smtClean="0">
                <a:latin typeface="Times New Roman" pitchFamily="18" charset="0"/>
                <a:cs typeface="Times New Roman" pitchFamily="18" charset="0"/>
              </a:rPr>
              <a:t>Si celui-ci refuse, vous avez déjà une petite idée du sort qui vous attend…</a:t>
            </a:r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Financement de la maîtrise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296106"/>
            <a:ext cx="3276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66" y="5526973"/>
            <a:ext cx="2249142" cy="99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1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79388" y="127000"/>
            <a:ext cx="8809037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4000">
                <a:latin typeface="Times New Roman" pitchFamily="18" charset="0"/>
              </a:rPr>
              <a:t>Les personnes-ressources au Département</a:t>
            </a: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2351559" y="2350584"/>
            <a:ext cx="446569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dirty="0" smtClean="0">
                <a:latin typeface="Times New Roman" pitchFamily="18" charset="0"/>
              </a:rPr>
              <a:t>Dan Nguyen</a:t>
            </a:r>
            <a:endParaRPr lang="fr-CA" altLang="fr-FR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latin typeface="Times New Roman" pitchFamily="18" charset="0"/>
              </a:rPr>
              <a:t>Conseiller programmes </a:t>
            </a:r>
            <a:r>
              <a:rPr lang="fr-CA" altLang="fr-FR" sz="2400" dirty="0" smtClean="0">
                <a:latin typeface="Times New Roman" pitchFamily="18" charset="0"/>
              </a:rPr>
              <a:t>d'études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 smtClean="0">
                <a:latin typeface="Times New Roman" pitchFamily="18" charset="0"/>
                <a:hlinkClick r:id="rId2"/>
              </a:rPr>
              <a:t>dan.nguyen@umontreal.ca</a:t>
            </a:r>
            <a:endParaRPr lang="fr-CA" altLang="fr-FR" sz="2400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 smtClean="0">
                <a:latin typeface="Times New Roman" pitchFamily="18" charset="0"/>
              </a:rPr>
              <a:t>F-232-4 </a:t>
            </a:r>
            <a:r>
              <a:rPr lang="fr-CA" altLang="fr-FR" sz="2400" dirty="0">
                <a:latin typeface="Times New Roman" pitchFamily="18" charset="0"/>
              </a:rPr>
              <a:t>PMV</a:t>
            </a:r>
          </a:p>
        </p:txBody>
      </p:sp>
    </p:spTree>
    <p:extLst>
      <p:ext uri="{BB962C8B-B14F-4D97-AF65-F5344CB8AC3E}">
        <p14:creationId xmlns:p14="http://schemas.microsoft.com/office/powerpoint/2010/main" val="28371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79388" y="127000"/>
            <a:ext cx="8809037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4000">
                <a:latin typeface="Times New Roman" pitchFamily="18" charset="0"/>
              </a:rPr>
              <a:t>Les personnes-ressources au Département</a:t>
            </a: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513706" y="1954001"/>
            <a:ext cx="3560762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dirty="0">
                <a:latin typeface="Times New Roman" pitchFamily="18" charset="0"/>
              </a:rPr>
              <a:t>Annie Aubin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latin typeface="Times New Roman" pitchFamily="18" charset="0"/>
              </a:rPr>
              <a:t>TGDE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latin typeface="Times New Roman" pitchFamily="18" charset="0"/>
              </a:rPr>
              <a:t>(académique)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latin typeface="Times New Roman" pitchFamily="18" charset="0"/>
              </a:rPr>
              <a:t>annie.aubin@umontreal.ca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latin typeface="Times New Roman" pitchFamily="18" charset="0"/>
              </a:rPr>
              <a:t>D-219 PMV</a:t>
            </a:r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4499585" y="1954001"/>
            <a:ext cx="410122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dirty="0">
                <a:latin typeface="Times New Roman" pitchFamily="18" charset="0"/>
              </a:rPr>
              <a:t>Bernard Angers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latin typeface="Times New Roman" pitchFamily="18" charset="0"/>
              </a:rPr>
              <a:t>Responsable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latin typeface="Times New Roman" pitchFamily="18" charset="0"/>
              </a:rPr>
              <a:t>des études </a:t>
            </a:r>
            <a:r>
              <a:rPr lang="fr-CA" altLang="fr-FR" sz="2400" dirty="0" smtClean="0">
                <a:latin typeface="Times New Roman" pitchFamily="18" charset="0"/>
              </a:rPr>
              <a:t>supérieures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 smtClean="0">
                <a:latin typeface="Times New Roman" pitchFamily="18" charset="0"/>
              </a:rPr>
              <a:t>bernard.angers@umontreal.ca</a:t>
            </a:r>
            <a:endParaRPr lang="fr-CA" altLang="fr-FR" sz="24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latin typeface="Times New Roman" pitchFamily="18" charset="0"/>
              </a:rPr>
              <a:t>F-080 PMV</a:t>
            </a:r>
          </a:p>
        </p:txBody>
      </p:sp>
    </p:spTree>
    <p:extLst>
      <p:ext uri="{BB962C8B-B14F-4D97-AF65-F5344CB8AC3E}">
        <p14:creationId xmlns:p14="http://schemas.microsoft.com/office/powerpoint/2010/main" val="32835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79388" y="127000"/>
            <a:ext cx="8809037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4000">
                <a:latin typeface="Times New Roman" pitchFamily="18" charset="0"/>
              </a:rPr>
              <a:t>Les personnes-ressources au Département</a:t>
            </a: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1450206" y="2442297"/>
            <a:ext cx="63563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dirty="0">
                <a:latin typeface="Times New Roman" pitchFamily="18" charset="0"/>
              </a:rPr>
              <a:t>AECBUM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latin typeface="Times New Roman" pitchFamily="18" charset="0"/>
              </a:rPr>
              <a:t>Association des étudiants-chercheurs en biologie de l'Université de Montréal </a:t>
            </a:r>
          </a:p>
        </p:txBody>
      </p:sp>
    </p:spTree>
    <p:extLst>
      <p:ext uri="{BB962C8B-B14F-4D97-AF65-F5344CB8AC3E}">
        <p14:creationId xmlns:p14="http://schemas.microsoft.com/office/powerpoint/2010/main" val="36145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79388" y="127000"/>
            <a:ext cx="8809037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4000">
                <a:latin typeface="Times New Roman" pitchFamily="18" charset="0"/>
              </a:rPr>
              <a:t>Les personnes-ressources au Département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85311" y="2893794"/>
            <a:ext cx="74442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dirty="0" smtClean="0">
                <a:latin typeface="Times New Roman" pitchFamily="18" charset="0"/>
              </a:rPr>
              <a:t>Les 172 étudiants à la maîtrise, au doctorat et au post-doctorat du Département !</a:t>
            </a:r>
            <a:endParaRPr lang="fr-CA" altLang="fr-F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24209" y="219030"/>
            <a:ext cx="259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Questions ?</a:t>
            </a:r>
            <a:endParaRPr lang="fr-CA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466" y="1352535"/>
            <a:ext cx="5857916" cy="43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48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oneTexte 1"/>
          <p:cNvSpPr txBox="1">
            <a:spLocks noChangeArrowheads="1"/>
          </p:cNvSpPr>
          <p:nvPr/>
        </p:nvSpPr>
        <p:spPr bwMode="auto">
          <a:xfrm>
            <a:off x="165894" y="1339850"/>
            <a:ext cx="89217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Études universitaires après le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baccalauréat permettant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d’acquérir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des connaissances dans un domaine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spécialisé, notamment pour le marché du travail </a:t>
            </a:r>
          </a:p>
          <a:p>
            <a:pPr lvl="2"/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Microprogramme (9-18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Diplôme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d'études supérieures spécialisées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(30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Maîtrise professionnelle (45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de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se diriger vers la recherche </a:t>
            </a: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Maîtrise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recherche (45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Doctorat (90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ZoneTexte 2"/>
          <p:cNvSpPr txBox="1">
            <a:spLocks noChangeArrowheads="1"/>
          </p:cNvSpPr>
          <p:nvPr/>
        </p:nvSpPr>
        <p:spPr bwMode="auto">
          <a:xfrm>
            <a:off x="64008" y="159778"/>
            <a:ext cx="9023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Les options aux cycles</a:t>
            </a:r>
            <a:r>
              <a:rPr lang="fr-CA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supérieurs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8" y="1423609"/>
            <a:ext cx="7751855" cy="465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4008" y="159778"/>
            <a:ext cx="9023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Les options aux cycles</a:t>
            </a:r>
            <a:r>
              <a:rPr lang="fr-CA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supérieurs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oneTexte 1"/>
          <p:cNvSpPr txBox="1">
            <a:spLocks noChangeArrowheads="1"/>
          </p:cNvSpPr>
          <p:nvPr/>
        </p:nvSpPr>
        <p:spPr bwMode="auto">
          <a:xfrm>
            <a:off x="109728" y="150813"/>
            <a:ext cx="8878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Pourquoi des études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de cycles supérieurs?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12377" y="1487629"/>
            <a:ext cx="846735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Augmente la probabilité de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trouver un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emploi :</a:t>
            </a:r>
          </a:p>
          <a:p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	- dans un domaine spécialisé (M.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prof.)</a:t>
            </a: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domaine de la recherche (M.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recherche)</a:t>
            </a: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	- l’enseignement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collégial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recommandé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	- carrière universitaire (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obligatoire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Ph D)</a:t>
            </a: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la gestion de projet (secteur public et privé)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Permet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d’entrer dans un programme contingenté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Assouvir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sa passion pour la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recherche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1"/>
          <p:cNvSpPr txBox="1">
            <a:spLocks noChangeArrowheads="1"/>
          </p:cNvSpPr>
          <p:nvPr/>
        </p:nvSpPr>
        <p:spPr bwMode="auto">
          <a:xfrm>
            <a:off x="508000" y="1636713"/>
            <a:ext cx="81518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Apprendre les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fondements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d’une spécialisation et/ou l’application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connaissances</a:t>
            </a:r>
          </a:p>
          <a:p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Biologie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quantitative et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computationnelle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Environnement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et développement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durable</a:t>
            </a:r>
          </a:p>
          <a:p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	environ 30 </a:t>
            </a:r>
            <a:r>
              <a:rPr lang="fr-CA" sz="2800" dirty="0" err="1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 de cours +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15 crédits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stages et travaux dirigés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22238" y="136525"/>
            <a:ext cx="8953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Programmes professionnels</a:t>
            </a:r>
            <a:endParaRPr lang="fr-C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oneTexte 1"/>
          <p:cNvSpPr txBox="1">
            <a:spLocks noChangeArrowheads="1"/>
          </p:cNvSpPr>
          <p:nvPr/>
        </p:nvSpPr>
        <p:spPr bwMode="auto">
          <a:xfrm>
            <a:off x="930276" y="1771650"/>
            <a:ext cx="81454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Apprendre à faire de la recherche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Maîtrise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en sciences biologiques </a:t>
            </a:r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	6 </a:t>
            </a:r>
            <a:r>
              <a:rPr lang="fr-CA" sz="2800" dirty="0" err="1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 de cours +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39 crédits de recherche</a:t>
            </a:r>
          </a:p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Mémoire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: 1 article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22238" y="136525"/>
            <a:ext cx="8953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>
                <a:latin typeface="Times New Roman" pitchFamily="18" charset="0"/>
                <a:cs typeface="Times New Roman" pitchFamily="18" charset="0"/>
              </a:rPr>
              <a:t>Maîtrise de recherche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oneTexte 1"/>
          <p:cNvSpPr txBox="1">
            <a:spLocks noChangeArrowheads="1"/>
          </p:cNvSpPr>
          <p:nvPr/>
        </p:nvSpPr>
        <p:spPr bwMode="auto">
          <a:xfrm>
            <a:off x="352425" y="1644650"/>
            <a:ext cx="85534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Apprendre à mener une recherche scientifique originale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façon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autonome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- Doctorat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en sciences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biologiques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Après maîtrise : 6 </a:t>
            </a:r>
            <a:r>
              <a:rPr lang="fr-CA" sz="2800" dirty="0" err="1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 de cours + thèse de 84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crédits</a:t>
            </a:r>
          </a:p>
          <a:p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	Accès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direct :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fr-CA" sz="2800" dirty="0" err="1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 de cours + thèse de 75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crédits</a:t>
            </a: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	Thèse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articles</a:t>
            </a:r>
            <a:endParaRPr lang="fr-C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2238" y="136525"/>
            <a:ext cx="8953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>
                <a:latin typeface="Times New Roman" pitchFamily="18" charset="0"/>
                <a:cs typeface="Times New Roman" pitchFamily="18" charset="0"/>
              </a:rPr>
              <a:t>Doctorat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050" y="1766888"/>
            <a:ext cx="4360863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ZoneTexte 4"/>
          <p:cNvSpPr txBox="1">
            <a:spLocks noChangeArrowheads="1"/>
          </p:cNvSpPr>
          <p:nvPr/>
        </p:nvSpPr>
        <p:spPr bwMode="auto">
          <a:xfrm>
            <a:off x="1358899" y="5892754"/>
            <a:ext cx="680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400" dirty="0" smtClean="0">
                <a:latin typeface="Times New Roman" pitchFamily="18" charset="0"/>
                <a:cs typeface="Times New Roman" pitchFamily="18" charset="0"/>
              </a:rPr>
              <a:t>Pour éviter ca  </a:t>
            </a:r>
            <a:r>
              <a:rPr lang="fr-CA" sz="24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0" y="1508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Où et avec </a:t>
            </a:r>
            <a:r>
              <a:rPr lang="fr-CA" sz="4000" dirty="0">
                <a:latin typeface="Times New Roman" pitchFamily="18" charset="0"/>
                <a:cs typeface="Times New Roman" pitchFamily="18" charset="0"/>
              </a:rPr>
              <a:t>qui faire </a:t>
            </a:r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sa maîtrise ?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603</Words>
  <Application>Microsoft Office PowerPoint</Application>
  <PresentationFormat>Affichage à l'écran (4:3)</PresentationFormat>
  <Paragraphs>169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de Montreal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Bernard Angers</dc:creator>
  <cp:lastModifiedBy>Utilisateur Windows</cp:lastModifiedBy>
  <cp:revision>169</cp:revision>
  <dcterms:created xsi:type="dcterms:W3CDTF">2011-02-11T17:27:02Z</dcterms:created>
  <dcterms:modified xsi:type="dcterms:W3CDTF">2019-04-03T15:42:19Z</dcterms:modified>
</cp:coreProperties>
</file>